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 Semi Bold"/>
      <p:regular r:id="rId17"/>
    </p:embeddedFont>
    <p:embeddedFont>
      <p:font typeface="Brygada 1918 Semi Bold"/>
      <p:regular r:id="rId18"/>
    </p:embeddedFont>
    <p:embeddedFont>
      <p:font typeface="Brygada 1918 Semi Bold"/>
      <p:regular r:id="rId19"/>
    </p:embeddedFont>
    <p:embeddedFont>
      <p:font typeface="Brygada 1918 Semi Bold"/>
      <p:regular r:id="rId20"/>
    </p:embeddedFont>
    <p:embeddedFont>
      <p:font typeface="Brygada 1918"/>
      <p:regular r:id="rId21"/>
    </p:embeddedFont>
    <p:embeddedFont>
      <p:font typeface="Brygada 1918"/>
      <p:regular r:id="rId22"/>
    </p:embeddedFont>
    <p:embeddedFont>
      <p:font typeface="Brygada 1918"/>
      <p:regular r:id="rId23"/>
    </p:embeddedFont>
    <p:embeddedFont>
      <p:font typeface="Brygada 1918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Uncovering insights from 3,900 purchases across multiple product categories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9187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Growth Opportunities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744" cy="1685092"/>
          </a:xfrm>
          <a:prstGeom prst="roundRect">
            <a:avLst>
              <a:gd name="adj" fmla="val 2019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Highlight top-rated and best-selling items in marketing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022163"/>
            <a:ext cx="3664863" cy="1685092"/>
          </a:xfrm>
          <a:prstGeom prst="roundRect">
            <a:avLst>
              <a:gd name="adj" fmla="val 2019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Focus campaigns on high-revenue age groups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2573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3072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Shipping Optimization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Leverage express-shipping user preferences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45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Project Scope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33456"/>
            <a:ext cx="3664744" cy="2955250"/>
          </a:xfrm>
          <a:prstGeom prst="roundRect">
            <a:avLst>
              <a:gd name="adj" fmla="val 11513"/>
            </a:avLst>
          </a:prstGeom>
          <a:solidFill>
            <a:srgbClr val="626C3B"/>
          </a:solidFill>
          <a:ln w="7620">
            <a:solidFill>
              <a:srgbClr val="626C3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28224" y="216789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626C3B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2354937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3565565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Analyze customer shopping behavior and spending patterns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1933456"/>
            <a:ext cx="3664863" cy="2955250"/>
          </a:xfrm>
          <a:prstGeom prst="roundRect">
            <a:avLst>
              <a:gd name="adj" fmla="val 11513"/>
            </a:avLst>
          </a:prstGeom>
          <a:solidFill>
            <a:srgbClr val="626C3B"/>
          </a:solidFill>
          <a:ln w="7620">
            <a:solidFill>
              <a:srgbClr val="83792E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919782" y="216789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792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6948" y="2354937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9782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Dataset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919782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3,900 transactions across 18 data columns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5115520"/>
            <a:ext cx="7556421" cy="2229445"/>
          </a:xfrm>
          <a:prstGeom prst="roundRect">
            <a:avLst>
              <a:gd name="adj" fmla="val 15261"/>
            </a:avLst>
          </a:prstGeom>
          <a:solidFill>
            <a:srgbClr val="626C3B"/>
          </a:solidFill>
          <a:ln w="7620">
            <a:solidFill>
              <a:srgbClr val="E8AF3B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028224" y="534995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8AF3B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5390" y="5537002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8224" y="62572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Focus Areas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28224" y="674762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Customer segments, product preferences, subscription behavior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51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Dataset Deep Dive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509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Customer Insights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320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742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164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Previous Purchases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586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Frequency of Purchases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4509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Transaction Details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0320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Item &amp; Category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4742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Purchase Amount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9164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Season, Size, Color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3586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Discount &amp; Promo Codes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16933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14" name="Text 12"/>
          <p:cNvSpPr/>
          <p:nvPr/>
        </p:nvSpPr>
        <p:spPr>
          <a:xfrm>
            <a:off x="1455420" y="62011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Total Transactions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235893" y="516933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16" name="Text 14"/>
          <p:cNvSpPr/>
          <p:nvPr/>
        </p:nvSpPr>
        <p:spPr>
          <a:xfrm>
            <a:off x="5897523" y="62011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516933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37</a:t>
            </a:r>
            <a:endParaRPr lang="en-US" sz="5850" dirty="0"/>
          </a:p>
        </p:txBody>
      </p:sp>
      <p:sp>
        <p:nvSpPr>
          <p:cNvPr id="18" name="Text 16"/>
          <p:cNvSpPr/>
          <p:nvPr/>
        </p:nvSpPr>
        <p:spPr>
          <a:xfrm>
            <a:off x="10339626" y="62011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9677995" y="669155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 Review Rating column only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6290"/>
            <a:ext cx="67702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586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313742"/>
            <a:ext cx="6407944" cy="30480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48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978468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Imported using pandas, explored with df.info() and df.describe()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19586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313742"/>
            <a:ext cx="6408063" cy="30480"/>
          </a:xfrm>
          <a:prstGeom prst="rect">
            <a:avLst/>
          </a:prstGeom>
          <a:solidFill>
            <a:srgbClr val="83792E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488049"/>
            <a:ext cx="3053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2978468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Imputed Review Rating using median per category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1011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456152"/>
            <a:ext cx="6407944" cy="30480"/>
          </a:xfrm>
          <a:prstGeom prst="rect">
            <a:avLst/>
          </a:prstGeom>
          <a:solidFill>
            <a:srgbClr val="E8AF3B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630460"/>
            <a:ext cx="3315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12087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Converted to snake_case format for consistency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1011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456152"/>
            <a:ext cx="6408063" cy="30480"/>
          </a:xfrm>
          <a:prstGeom prst="rect">
            <a:avLst/>
          </a:prstGeom>
          <a:solidFill>
            <a:srgbClr val="CC914D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630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120878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Added age_group and purchase_frequency_days columns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8806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235660"/>
            <a:ext cx="6407944" cy="30480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409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Cleanup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90038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Removed redundant promo_code_used column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8806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235660"/>
            <a:ext cx="6408063" cy="30480"/>
          </a:xfrm>
          <a:prstGeom prst="rect">
            <a:avLst/>
          </a:prstGeom>
          <a:solidFill>
            <a:srgbClr val="83792E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409968"/>
            <a:ext cx="28379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900386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Loaded cleaned data into PostgreSQL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3821"/>
            <a:ext cx="6662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SQL Analysis Framework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6390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F6EBD4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15910"/>
            <a:ext cx="4196358" cy="121920"/>
          </a:xfrm>
          <a:prstGeom prst="roundRect">
            <a:avLst>
              <a:gd name="adj" fmla="val 279070"/>
            </a:avLst>
          </a:prstGeom>
          <a:solidFill>
            <a:srgbClr val="626C3B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20622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6C3B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37636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1133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60378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Spending patterns across demographics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546390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F6EBD4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515910"/>
            <a:ext cx="4196358" cy="121920"/>
          </a:xfrm>
          <a:prstGeom prst="roundRect">
            <a:avLst>
              <a:gd name="adj" fmla="val 279070"/>
            </a:avLst>
          </a:prstGeom>
          <a:solidFill>
            <a:srgbClr val="83792E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20622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792E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37636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113365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95811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Identifying valuable discount-driven customers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546390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F6EBD4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515910"/>
            <a:ext cx="4196358" cy="121920"/>
          </a:xfrm>
          <a:prstGeom prst="roundRect">
            <a:avLst>
              <a:gd name="adj" fmla="val 279070"/>
            </a:avLst>
          </a:prstGeom>
          <a:solidFill>
            <a:srgbClr val="E8AF3B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20622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8AF3B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37636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113365"/>
            <a:ext cx="33055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60378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Customer satisfaction leaders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508188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6EBD4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477708"/>
            <a:ext cx="6407944" cy="121920"/>
          </a:xfrm>
          <a:prstGeom prst="roundRect">
            <a:avLst>
              <a:gd name="adj" fmla="val 279070"/>
            </a:avLst>
          </a:prstGeom>
          <a:solidFill>
            <a:srgbClr val="CC914D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516802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C914D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33816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6075164"/>
            <a:ext cx="36308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56558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Delivery preference analysis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508188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6EBD4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477708"/>
            <a:ext cx="6407944" cy="121920"/>
          </a:xfrm>
          <a:prstGeom prst="roundRect">
            <a:avLst>
              <a:gd name="adj" fmla="val 279070"/>
            </a:avLst>
          </a:prstGeom>
          <a:solidFill>
            <a:srgbClr val="626C3B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516802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6C3B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533816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6075164"/>
            <a:ext cx="42716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Subscribers vs Non-Subscribers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56558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Subscription impact on behavior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467" y="388501"/>
            <a:ext cx="4821079" cy="441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Advanced Customer Insights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4467" y="1183124"/>
            <a:ext cx="2530316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Discount-Dependent Products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94467" y="1544955"/>
            <a:ext cx="4270772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Items requiring promotional support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117425" y="1183124"/>
            <a:ext cx="2038231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Customer Segmentation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5117425" y="1544955"/>
            <a:ext cx="4270772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Behavioral grouping and targeting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9740384" y="1183124"/>
            <a:ext cx="2347674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Top 3 Products per Category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9740384" y="1544955"/>
            <a:ext cx="4410670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Category-specific bestsellers</a:t>
            </a:r>
            <a:endParaRPr lang="en-US" sz="11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467" y="2057162"/>
            <a:ext cx="6732389" cy="6732389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494467" y="8930759"/>
            <a:ext cx="1766173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Repeat Buyers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94467" y="9236154"/>
            <a:ext cx="6732389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Subscription correlation analysis</a:t>
            </a:r>
            <a:endParaRPr lang="en-US" sz="11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425" y="2057162"/>
            <a:ext cx="6732508" cy="673250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403425" y="8930878"/>
            <a:ext cx="1863328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Revenue by Age Group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7403425" y="9236273"/>
            <a:ext cx="6732508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Generational spending patterns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55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Power BI Dashboard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43250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221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Customer Metrics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71153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Total customers, average purchase price, average rating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528066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4605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Revenue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0963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Revenue and sales breakdown by category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912882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990749"/>
            <a:ext cx="28938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Subscription Insights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4811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Subscriber vs non-subscriber comparison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8225"/>
            <a:ext cx="7556421" cy="4253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Business Recommendations</a:t>
            </a:r>
            <a:endParaRPr lang="en-US" sz="8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593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Strategic Action Plan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Promote exclusive benefits and member perks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24764" y="5445323"/>
            <a:ext cx="331803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Customer Loyalty Programs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Reward repeat buyers with incentives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24764" y="6661071"/>
            <a:ext cx="274367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Review Discount Policy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Balance profit margins with discount effectiveness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2025-11-20T05:32:47Z</dcterms:created>
  <dcterms:modified xsi:type="dcterms:W3CDTF">2025-11-20T05:32:47Z</dcterms:modified>
</cp:coreProperties>
</file>